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  <p:sldId id="257" r:id="rId6"/>
    <p:sldId id="258" r:id="rId7"/>
    <p:sldId id="263" r:id="rId8"/>
    <p:sldId id="259" r:id="rId9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8185AA-AC25-8FF3-D97A-1C3F01C8C69D}" v="10" dt="2025-10-16T10:11:12.916"/>
    <p1510:client id="{62FC842B-0020-8A83-3242-ECAC07F42E59}" v="4" dt="2025-10-16T11:08:13.792"/>
    <p1510:client id="{B6C7BEBA-0139-7C73-9469-808054C5E0A8}" v="21" dt="2025-10-16T10:02:03.746"/>
    <p1510:client id="{E73950A9-AE69-4CF9-192E-9E3ADF6CC4F9}" v="87" dt="2025-10-16T08:48:32.9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74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091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25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050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635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9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91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83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8127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308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306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2025. 10. 31.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806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 descr="A képen közlekedés, óra, kör, fémáru látható&#10;&#10;Lehet, hogy az AI által létrehozott tartalom helytelen.">
            <a:extLst>
              <a:ext uri="{FF2B5EF4-FFF2-40B4-BE49-F238E27FC236}">
                <a16:creationId xmlns:a16="http://schemas.microsoft.com/office/drawing/2014/main" id="{A22A988A-4477-C783-BD89-513AB453A3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21" b="29429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hu-HU" sz="5200" dirty="0">
                <a:solidFill>
                  <a:srgbClr val="FFFFFF"/>
                </a:solidFill>
              </a:rPr>
              <a:t>Hálózat működése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6" name="Rectangle 95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97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99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01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03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: Shape 105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249F032-EA4E-A020-D16E-56BA0AE56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Eszközök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PC, 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szerver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router, switch, AP</a:t>
            </a:r>
            <a:endParaRPr lang="hu-HU" dirty="0">
              <a:ea typeface="+mj-ea"/>
              <a:cs typeface="+mj-cs"/>
            </a:endParaRPr>
          </a:p>
          <a:p>
            <a:pPr marL="342900" indent="-342900">
              <a:buFont typeface="Arial"/>
              <a:buChar char="•"/>
            </a:pP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Kapcsolat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kábel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(Ethernet), Wi-Fi, 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optika</a:t>
            </a:r>
            <a:endParaRPr lang="en-US" sz="2300" kern="1200" dirty="0">
              <a:solidFill>
                <a:srgbClr val="FFFFFF"/>
              </a:solidFill>
              <a:latin typeface="+mj-lt"/>
            </a:endParaRPr>
          </a:p>
          <a:p>
            <a:pPr marL="342900" indent="-342900">
              <a:buFont typeface="Arial"/>
              <a:buChar char="•"/>
            </a:pP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Protokoll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TCP/IP, UDP, HTTP, DNS</a:t>
            </a:r>
            <a:endParaRPr lang="en-US" sz="2300" kern="1200" dirty="0">
              <a:solidFill>
                <a:srgbClr val="FFFFFF"/>
              </a:solidFill>
              <a:latin typeface="+mj-lt"/>
            </a:endParaRPr>
          </a:p>
          <a:p>
            <a:pPr marL="342900" indent="-342900">
              <a:buFont typeface="Arial"/>
              <a:buChar char="•"/>
            </a:pP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Címzés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IP-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MAC-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</a:t>
            </a:r>
            <a:endParaRPr lang="en-US" sz="2300" kern="1200" dirty="0">
              <a:solidFill>
                <a:srgbClr val="FFFFFF"/>
              </a:solidFill>
              <a:latin typeface="+mj-lt"/>
            </a:endParaRPr>
          </a:p>
          <a:p>
            <a:pPr marL="342900" indent="-342900">
              <a:buFont typeface="Arial"/>
              <a:buChar char="•"/>
            </a:pP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Topológia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csillag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sín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gyűrű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mesh</a:t>
            </a:r>
            <a:endParaRPr lang="en-US" sz="2300" kern="1200" dirty="0">
              <a:solidFill>
                <a:srgbClr val="FFFFFF"/>
              </a:solidFill>
              <a:latin typeface="+mj-lt"/>
            </a:endParaRPr>
          </a:p>
          <a:p>
            <a:pPr marL="342900" indent="-342900">
              <a:buFont typeface="Arial"/>
              <a:buChar char="•"/>
            </a:pP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Adatcsomag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frame, packet, header</a:t>
            </a:r>
            <a:endParaRPr lang="en-US" sz="2300" kern="1200" dirty="0">
              <a:solidFill>
                <a:srgbClr val="FFFFFF"/>
              </a:solidFill>
              <a:latin typeface="+mj-lt"/>
            </a:endParaRPr>
          </a:p>
          <a:p>
            <a:pPr marL="342900" indent="-342900">
              <a:buFont typeface="Arial"/>
              <a:buChar char="•"/>
            </a:pP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Kommunikáció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küldés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fogadás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routing</a:t>
            </a:r>
            <a:endParaRPr lang="en-US" sz="2300" kern="1200" dirty="0">
              <a:solidFill>
                <a:srgbClr val="FFFFFF"/>
              </a:solidFill>
              <a:latin typeface="+mj-lt"/>
            </a:endParaRPr>
          </a:p>
          <a:p>
            <a:pPr marL="342900" indent="-342900">
              <a:buFont typeface="Arial"/>
              <a:buChar char="•"/>
            </a:pP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Erőforrás-megosztás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nyomtató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23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fájl</a:t>
            </a:r>
            <a:r>
              <a:rPr lang="en-US" sz="2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internet</a:t>
            </a:r>
            <a:endParaRPr lang="en-US" sz="2300" kern="1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FE36B98-5857-3E3E-589E-0E3AFF385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dirty="0" err="1"/>
              <a:t>Hálózat</a:t>
            </a:r>
            <a:r>
              <a:rPr lang="en-US" sz="2400" dirty="0"/>
              <a:t> </a:t>
            </a:r>
            <a:r>
              <a:rPr lang="en-US" sz="2400" dirty="0" err="1"/>
              <a:t>működése</a:t>
            </a:r>
            <a:r>
              <a:rPr lang="en-US" sz="24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400" kern="1200" dirty="0" err="1">
                <a:latin typeface="+mn-lt"/>
                <a:ea typeface="+mn-ea"/>
                <a:cs typeface="+mn-cs"/>
              </a:rPr>
              <a:t>címszavakban</a:t>
            </a:r>
            <a:r>
              <a:rPr lang="en-US" sz="2400" dirty="0"/>
              <a:t> 1</a:t>
            </a:r>
            <a:endParaRPr lang="en-US" sz="2400" kern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97015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CAD0AF6-F09E-C71D-2984-ABF04694F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  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Bizonság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tűzfal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titkosítás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hozzáférés</a:t>
            </a:r>
            <a:endParaRPr lang="hu-HU" dirty="0" err="1">
              <a:ea typeface="+mj-ea"/>
              <a:cs typeface="+mj-cs"/>
            </a:endParaRPr>
          </a:p>
          <a:p>
            <a:pPr marL="571500" indent="-571500">
              <a:buFont typeface="Arial"/>
              <a:buChar char="•"/>
            </a:pP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  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Hálózati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rétegek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OSI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modell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(7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réteg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  <a:endParaRPr lang="en-US" sz="3700" kern="1200" dirty="0">
              <a:solidFill>
                <a:srgbClr val="FFFFFF"/>
              </a:solidFill>
              <a:latin typeface="+mj-lt"/>
            </a:endParaRPr>
          </a:p>
          <a:p>
            <a:pPr marL="571500" indent="-571500">
              <a:buFont typeface="Arial"/>
              <a:buChar char="•"/>
            </a:pP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  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Hálózattípusok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LAN, WAN, WLAN, VPN</a:t>
            </a:r>
            <a:endParaRPr lang="en-US" sz="3700" kern="1200" dirty="0">
              <a:solidFill>
                <a:srgbClr val="FFFFFF"/>
              </a:solidFill>
              <a:latin typeface="+mj-lt"/>
            </a:endParaRPr>
          </a:p>
          <a:p>
            <a:pPr marL="571500" indent="-571500">
              <a:buFont typeface="Arial"/>
              <a:buChar char="•"/>
            </a:pP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  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Szolgáltatások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DHCP, NAT, DNS, FTP</a:t>
            </a:r>
            <a:endParaRPr lang="en-US" sz="3700" kern="1200" dirty="0">
              <a:solidFill>
                <a:srgbClr val="FFFFFF"/>
              </a:solidFill>
              <a:latin typeface="+mj-lt"/>
            </a:endParaRPr>
          </a:p>
          <a:p>
            <a:pPr marL="571500" indent="-571500">
              <a:buFont typeface="Arial"/>
              <a:buChar char="•"/>
            </a:pP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  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Zavarok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torlódás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késleltetés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csomagvesztés</a:t>
            </a:r>
            <a:endParaRPr lang="en-US" sz="3700" kern="1200" dirty="0" err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A01090-44C5-4F3A-A103-509948E26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 dirty="0" err="1">
                <a:latin typeface="+mn-lt"/>
                <a:ea typeface="+mn-ea"/>
                <a:cs typeface="+mn-cs"/>
              </a:rPr>
              <a:t>Hálózat</a:t>
            </a:r>
            <a:r>
              <a:rPr lang="en-US" sz="24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400" kern="1200" dirty="0" err="1">
                <a:latin typeface="+mn-lt"/>
                <a:ea typeface="+mn-ea"/>
                <a:cs typeface="+mn-cs"/>
              </a:rPr>
              <a:t>működése</a:t>
            </a:r>
            <a:r>
              <a:rPr lang="en-US" sz="24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400" kern="1200" dirty="0" err="1">
                <a:latin typeface="+mn-lt"/>
                <a:ea typeface="+mn-ea"/>
                <a:cs typeface="+mn-cs"/>
              </a:rPr>
              <a:t>címszavakban</a:t>
            </a:r>
            <a:r>
              <a:rPr lang="en-US" sz="2400" dirty="0"/>
              <a:t> 2</a:t>
            </a:r>
            <a:endParaRPr lang="en-US" sz="2400" kern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41711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38">
            <a:extLst>
              <a:ext uri="{FF2B5EF4-FFF2-40B4-BE49-F238E27FC236}">
                <a16:creationId xmlns:a16="http://schemas.microsoft.com/office/drawing/2014/main" id="{D1A4588A-55D5-49B8-BE41-54ACDCFF2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 descr="A képen személy, kültéri, autó, Szárazföldi jármű látható&#10;&#10;Lehet, hogy az AI által létrehozott tartalom helytelen.">
            <a:extLst>
              <a:ext uri="{FF2B5EF4-FFF2-40B4-BE49-F238E27FC236}">
                <a16:creationId xmlns:a16="http://schemas.microsoft.com/office/drawing/2014/main" id="{6F78B459-C7B4-576B-D5E9-065F7E6F54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645" b="38478"/>
          <a:stretch>
            <a:fillRect/>
          </a:stretch>
        </p:blipFill>
        <p:spPr>
          <a:xfrm>
            <a:off x="20" y="10"/>
            <a:ext cx="12191980" cy="4465973"/>
          </a:xfrm>
          <a:prstGeom prst="rect">
            <a:avLst/>
          </a:prstGeom>
        </p:spPr>
      </p:pic>
      <p:sp>
        <p:nvSpPr>
          <p:cNvPr id="51" name="Rectangle: Rounded Corners 40">
            <a:extLst>
              <a:ext uri="{FF2B5EF4-FFF2-40B4-BE49-F238E27FC236}">
                <a16:creationId xmlns:a16="http://schemas.microsoft.com/office/drawing/2014/main" id="{F97E7EA2-EDCD-47E9-81BC-415C606D1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19552"/>
            <a:ext cx="9382538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9191163-237B-1C0A-3951-E6362E4F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4203278"/>
            <a:ext cx="8557193" cy="5360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forgalomirányító</a:t>
            </a:r>
          </a:p>
        </p:txBody>
      </p:sp>
      <p:sp>
        <p:nvSpPr>
          <p:cNvPr id="52" name="Content Placeholder 35">
            <a:extLst>
              <a:ext uri="{FF2B5EF4-FFF2-40B4-BE49-F238E27FC236}">
                <a16:creationId xmlns:a16="http://schemas.microsoft.com/office/drawing/2014/main" id="{4098F0AB-2C37-65F7-579A-E0F784ED4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4956314"/>
            <a:ext cx="11058144" cy="1306417"/>
          </a:xfrm>
        </p:spPr>
        <p:txBody>
          <a:bodyPr>
            <a:normAutofit/>
          </a:bodyPr>
          <a:lstStyle/>
          <a:p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3330102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5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5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6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6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45C3C96-1CCB-BA4C-B156-2E56D098E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marL="457200" indent="-457200">
              <a:buFont typeface="Arial"/>
              <a:buChar char="•"/>
            </a:pP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Címzés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IP-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alapján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dönt</a:t>
            </a:r>
            <a:endParaRPr lang="hu-HU" err="1">
              <a:ea typeface="+mj-ea"/>
              <a:cs typeface="+mj-cs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Csomagok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adatcsomagokat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továbbít</a:t>
            </a:r>
            <a:endParaRPr lang="en-US" sz="3400" kern="1200" dirty="0" err="1">
              <a:solidFill>
                <a:srgbClr val="FFFFFF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Útválasztás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legjobb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útvonal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kiválasztása</a:t>
            </a:r>
            <a:endParaRPr lang="en-US" sz="3400" kern="1200" dirty="0" err="1">
              <a:solidFill>
                <a:srgbClr val="FFFFFF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Táblázat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routing table →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útvonalak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listája</a:t>
            </a:r>
            <a:endParaRPr lang="en-US" sz="3400" kern="1200" dirty="0" err="1">
              <a:solidFill>
                <a:srgbClr val="FFFFFF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Protokollok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RIP, OSPF, BGP</a:t>
            </a:r>
            <a:endParaRPr lang="en-US" sz="3400" kern="1200" dirty="0">
              <a:solidFill>
                <a:srgbClr val="FFFFFF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Kapcsolat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LAN ↔ WAN (pl.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otthoni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hálózat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↔ internet)</a:t>
            </a:r>
            <a:endParaRPr lang="en-US" sz="3400" kern="1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831B39D-011F-1514-8EEB-0CEB83A3B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latin typeface="+mn-lt"/>
                <a:ea typeface="+mn-ea"/>
                <a:cs typeface="+mn-cs"/>
              </a:rPr>
              <a:t>Router </a:t>
            </a:r>
            <a:r>
              <a:rPr lang="en-US" sz="2400" kern="1200" dirty="0" err="1">
                <a:latin typeface="+mn-lt"/>
                <a:ea typeface="+mn-ea"/>
                <a:cs typeface="+mn-cs"/>
              </a:rPr>
              <a:t>működése</a:t>
            </a:r>
            <a:r>
              <a:rPr lang="en-US" sz="24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400" kern="1200" dirty="0" err="1">
                <a:latin typeface="+mn-lt"/>
                <a:ea typeface="+mn-ea"/>
                <a:cs typeface="+mn-cs"/>
              </a:rPr>
              <a:t>címszavakban</a:t>
            </a:r>
            <a:r>
              <a:rPr lang="en-US" sz="24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400" dirty="0"/>
              <a:t>1</a:t>
            </a:r>
            <a:endParaRPr lang="en-US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0592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51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53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5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7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9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: Shape 61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43A4D3D-4AF4-050B-BC4C-29F12C197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marL="571500" indent="-571500">
              <a:buFont typeface="Arial"/>
              <a:buChar char="•"/>
            </a:pP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NAT: </a:t>
            </a:r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belső</a:t>
            </a: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IP-k → </a:t>
            </a:r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külső</a:t>
            </a: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IP-re </a:t>
            </a:r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fordítás</a:t>
            </a:r>
            <a:endParaRPr lang="hu-HU" dirty="0" err="1">
              <a:ea typeface="+mj-ea"/>
              <a:cs typeface="+mj-cs"/>
            </a:endParaRPr>
          </a:p>
          <a:p>
            <a:pPr marL="571500" indent="-571500">
              <a:buFont typeface="Arial"/>
              <a:buChar char="•"/>
            </a:pPr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Tűzfal</a:t>
            </a: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biztonsági</a:t>
            </a: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szűrés</a:t>
            </a:r>
            <a:endParaRPr lang="en-US" kern="1200" dirty="0">
              <a:solidFill>
                <a:srgbClr val="FFFFFF"/>
              </a:solidFill>
              <a:latin typeface="+mj-lt"/>
            </a:endParaRPr>
          </a:p>
          <a:p>
            <a:pPr marL="571500" indent="-571500">
              <a:buFont typeface="Arial"/>
              <a:buChar char="•"/>
            </a:pP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DHCP: IP-</a:t>
            </a:r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</a:t>
            </a: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kiosztás</a:t>
            </a:r>
            <a:endParaRPr lang="en-US" kern="1200" dirty="0">
              <a:solidFill>
                <a:srgbClr val="FFFFFF"/>
              </a:solidFill>
              <a:latin typeface="+mj-lt"/>
            </a:endParaRPr>
          </a:p>
          <a:p>
            <a:pPr marL="571500" indent="-571500">
              <a:buFont typeface="Arial"/>
              <a:buChar char="•"/>
            </a:pP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QoS: </a:t>
            </a:r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forgalomprioritás</a:t>
            </a: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(pl. </a:t>
            </a:r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videó</a:t>
            </a: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vs. e-mail)</a:t>
            </a:r>
            <a:endParaRPr lang="en-US" kern="1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A5B681B-063B-37BD-EE75-FECFBD167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Router működése címszavakban 2</a:t>
            </a:r>
          </a:p>
        </p:txBody>
      </p:sp>
    </p:spTree>
    <p:extLst>
      <p:ext uri="{BB962C8B-B14F-4D97-AF65-F5344CB8AC3E}">
        <p14:creationId xmlns:p14="http://schemas.microsoft.com/office/powerpoint/2010/main" val="2419119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725E43C-3E6B-FDCB-1404-55E148C15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router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adatot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akar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küldeni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192.168.1.10 IP-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címre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hu-HU" dirty="0">
              <a:ea typeface="+mj-ea"/>
              <a:cs typeface="+mj-cs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Megnézi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az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ARP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táblát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 van-e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hozzá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MAC-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?</a:t>
            </a:r>
            <a:endParaRPr lang="en-US" sz="3400" kern="1200" dirty="0">
              <a:solidFill>
                <a:srgbClr val="FFFFFF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nincs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→ ARP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kérés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(broadcast).</a:t>
            </a:r>
            <a:endParaRPr lang="en-US" sz="3400" kern="1200" dirty="0">
              <a:solidFill>
                <a:srgbClr val="FFFFFF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célgép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válaszol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→ MAC-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cím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visszaküldése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3400" kern="1200" dirty="0">
              <a:solidFill>
                <a:srgbClr val="FFFFFF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router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elmenti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az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IP–MAC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párost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az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ARP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táblába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3400" kern="1200" dirty="0">
              <a:solidFill>
                <a:srgbClr val="FFFFFF"/>
              </a:solidFill>
              <a:latin typeface="+mj-lt"/>
            </a:endParaRPr>
          </a:p>
          <a:p>
            <a:pPr marL="457200" indent="-457200">
              <a:buFont typeface="Arial"/>
              <a:buChar char="•"/>
            </a:pP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Következő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csomagnál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már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nem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kell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újra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lekérdezni</a:t>
            </a:r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  <a:endParaRPr lang="en-US" sz="3400" kern="12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2F99BBF-13A0-6596-CF66-66B802585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ARP</a:t>
            </a:r>
          </a:p>
        </p:txBody>
      </p:sp>
    </p:spTree>
    <p:extLst>
      <p:ext uri="{BB962C8B-B14F-4D97-AF65-F5344CB8AC3E}">
        <p14:creationId xmlns:p14="http://schemas.microsoft.com/office/powerpoint/2010/main" val="1851006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1A27C0-4091-4654-453E-545903D63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Köszönöm a figyelmet!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E755FB-84DF-4F9B-B633-E983E2FF1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31344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Szélesvásznú</PresentationFormat>
  <Paragraphs>0</Paragraphs>
  <Slides>8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9" baseType="lpstr">
      <vt:lpstr>Office-téma</vt:lpstr>
      <vt:lpstr>Hálózat működése</vt:lpstr>
      <vt:lpstr>Eszközök: PC, szerver, router, switch, AP Kapcsolat: kábel (Ethernet), Wi-Fi, optika Protokoll: TCP/IP, UDP, HTTP, DNS Címzés: IP-cím, MAC-cím Topológia: csillag, sín, gyűrű, mesh Adatcsomag: frame, packet, header Kommunikáció: küldés, fogadás, routing Erőforrás-megosztás: nyomtató, fájl, internet</vt:lpstr>
      <vt:lpstr>    Bizonság: tűzfal, titkosítás, hozzáférés     Hálózati rétegek: OSI modell (7 réteg)     Hálózattípusok: LAN, WAN, WLAN, VPN     Szolgáltatások: DHCP, NAT, DNS, FTP     Zavarok: torlódás, késleltetés, csomagvesztés</vt:lpstr>
      <vt:lpstr>forgalomirányító</vt:lpstr>
      <vt:lpstr>Címzés: IP-cím alapján dönt Csomagok: adatcsomagokat továbbít Útválasztás: legjobb útvonal kiválasztása Táblázat: routing table → útvonalak listája Protokollok: RIP, OSPF, BGP Kapcsolat: LAN ↔ WAN (pl. otthoni hálózat ↔ internet)</vt:lpstr>
      <vt:lpstr>NAT: belső IP-k → külső IP-re fordítás Tűzfal: biztonsági szűrés DHCP: IP-cím kiosztás QoS: forgalomprioritás (pl. videó vs. e-mail)</vt:lpstr>
      <vt:lpstr>A router adatot akar küldeni a 192.168.1.10 IP-címre. Megnézi az ARP táblát: van-e hozzá MAC-cím? Ha nincs → ARP kérés (broadcast). A célgép válaszol → MAC-cím visszaküldése. A router elmenti az IP–MAC párost az ARP táblába. Következő csomagnál már nem kell újra lekérdezni.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131</cp:revision>
  <dcterms:created xsi:type="dcterms:W3CDTF">2012-08-15T22:11:07Z</dcterms:created>
  <dcterms:modified xsi:type="dcterms:W3CDTF">2025-11-01T05:08:01Z</dcterms:modified>
</cp:coreProperties>
</file>

<file path=docProps/thumbnail.jpeg>
</file>